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8"/>
  </p:notesMasterIdLst>
  <p:sldIdLst>
    <p:sldId id="256" r:id="rId2"/>
    <p:sldId id="260" r:id="rId3"/>
    <p:sldId id="257" r:id="rId4"/>
    <p:sldId id="261" r:id="rId5"/>
    <p:sldId id="258" r:id="rId6"/>
    <p:sldId id="259"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A8C7F9-4E49-4D98-AA8F-E674849593DA}" v="1284" dt="2021-01-18T12:23:44.5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9961" autoAdjust="0"/>
    <p:restoredTop sz="94660"/>
  </p:normalViewPr>
  <p:slideViewPr>
    <p:cSldViewPr snapToGrid="0">
      <p:cViewPr>
        <p:scale>
          <a:sx n="105" d="100"/>
          <a:sy n="105" d="100"/>
        </p:scale>
        <p:origin x="24" y="144"/>
      </p:cViewPr>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10BF18-23C4-CE49-9BEE-F0A3A235BE68}" type="datetimeFigureOut">
              <a:rPr lang="en-US" smtClean="0"/>
              <a:t>1/11/2022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67B7EB-3747-DC4A-82F6-9531A4DBBE93}" type="slidenum">
              <a:rPr lang="en-US" smtClean="0"/>
              <a:t>‹#›</a:t>
            </a:fld>
            <a:endParaRPr lang="en-US"/>
          </a:p>
        </p:txBody>
      </p:sp>
    </p:spTree>
    <p:extLst>
      <p:ext uri="{BB962C8B-B14F-4D97-AF65-F5344CB8AC3E}">
        <p14:creationId xmlns:p14="http://schemas.microsoft.com/office/powerpoint/2010/main" val="385830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dirty="0"/>
              <a:t>Click to edit Master title style</a:t>
            </a:r>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8A87A34-81AB-432B-8DAE-1953F412C126}" type="datetimeFigureOut">
              <a:rPr lang="en-US" dirty="0"/>
              <a:pPr/>
              <a:t>1/11/2022</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73095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dirty="0"/>
              <a:t>Click to edit Master title style</a:t>
            </a:r>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8A87A34-81AB-432B-8DAE-1953F412C126}" type="datetimeFigureOut">
              <a:rPr lang="en-US" dirty="0"/>
              <a:t>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45067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dirty="0"/>
              <a:t>Click to edit Master title style</a:t>
            </a:r>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1/11/2022</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679444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dirty="0"/>
              <a:t>Click to edit Master title style</a:t>
            </a:r>
          </a:p>
        </p:txBody>
      </p:sp>
      <p:sp>
        <p:nvSpPr>
          <p:cNvPr id="3" name="Content Placeholder 2"/>
          <p:cNvSpPr>
            <a:spLocks noGrp="1"/>
          </p:cNvSpPr>
          <p:nvPr>
            <p:ph idx="1"/>
          </p:nvPr>
        </p:nvSpPr>
        <p:spPr>
          <a:xfrm>
            <a:off x="5118447" y="803186"/>
            <a:ext cx="6281873" cy="5248622"/>
          </a:xfrm>
        </p:spPr>
        <p:txBody>
          <a:bodyPr anchor="ct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8A87A34-81AB-432B-8DAE-1953F412C126}" type="datetimeFigureOut">
              <a:rPr lang="en-US" dirty="0"/>
              <a:t>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218061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dirty="0"/>
              <a:t>Click to edit Master title style</a:t>
            </a:r>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1/11/2022</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329655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dirty="0"/>
              <a:t>Click to edit Master title style</a:t>
            </a:r>
          </a:p>
        </p:txBody>
      </p:sp>
      <p:sp>
        <p:nvSpPr>
          <p:cNvPr id="3" name="Content Placeholder 2"/>
          <p:cNvSpPr>
            <a:spLocks noGrp="1"/>
          </p:cNvSpPr>
          <p:nvPr>
            <p:ph sz="half" idx="1"/>
          </p:nvPr>
        </p:nvSpPr>
        <p:spPr>
          <a:xfrm>
            <a:off x="5120878" y="803187"/>
            <a:ext cx="6269591" cy="238265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18447" y="3672162"/>
            <a:ext cx="6272022" cy="238358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1/11/2022</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274452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dirty="0"/>
              <a:t>Click to edit Master title style</a:t>
            </a:r>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804672" y="320040"/>
            <a:ext cx="3657600" cy="320040"/>
          </a:xfrm>
        </p:spPr>
        <p:txBody>
          <a:bodyPr/>
          <a:lstStyle/>
          <a:p>
            <a:fld id="{48A87A34-81AB-432B-8DAE-1953F412C126}" type="datetimeFigureOut">
              <a:rPr lang="en-US" dirty="0"/>
              <a:t>1/11/2022</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33296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dirty="0"/>
              <a:t>1/11/2022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293243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8A87A34-81AB-432B-8DAE-1953F412C126}" type="datetimeFigureOut">
              <a:rPr lang="en-US" dirty="0"/>
              <a:t>1/11/2022</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709883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dirty="0"/>
              <a:t>Click to edit Master title style</a:t>
            </a:r>
          </a:p>
        </p:txBody>
      </p:sp>
      <p:sp>
        <p:nvSpPr>
          <p:cNvPr id="3" name="Content Placeholder 2"/>
          <p:cNvSpPr>
            <a:spLocks noGrp="1"/>
          </p:cNvSpPr>
          <p:nvPr>
            <p:ph idx="1"/>
          </p:nvPr>
        </p:nvSpPr>
        <p:spPr>
          <a:xfrm>
            <a:off x="5109983" y="802809"/>
            <a:ext cx="6275035" cy="5249940"/>
          </a:xfrm>
        </p:spPr>
        <p:txBody>
          <a:bodyPr anchor="ct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38006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dirty="0"/>
              <a:t>Click to edit Master title style</a:t>
            </a:r>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1/11/2022</a:t>
            </a:fld>
            <a:endParaRPr lang="en-US" dirty="0"/>
          </a:p>
        </p:txBody>
      </p:sp>
      <p:sp>
        <p:nvSpPr>
          <p:cNvPr id="6" name="Footer Placeholder 5"/>
          <p:cNvSpPr>
            <a:spLocks noGrp="1"/>
          </p:cNvSpPr>
          <p:nvPr>
            <p:ph type="ftr" sz="quarter" idx="11"/>
          </p:nvPr>
        </p:nvSpPr>
        <p:spPr>
          <a:xfrm>
            <a:off x="804672" y="6227064"/>
            <a:ext cx="5942203" cy="320040"/>
          </a:xfrm>
        </p:spPr>
        <p:txBody>
          <a:bodyPr/>
          <a:lstStyle/>
          <a:p>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184372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dirty="0"/>
              <a:t>Click to edit Master title style</a:t>
            </a:r>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8A87A34-81AB-432B-8DAE-1953F412C126}" type="datetimeFigureOut">
              <a:rPr lang="en-US" dirty="0"/>
              <a:pPr/>
              <a:t>1/11/2022</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412833179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14836A48-4CAC-4A40-97EB-8ACA9B26A9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6890A515-B90B-43BC-876F-580D2FC47E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45" name="Freeform 5">
              <a:extLst>
                <a:ext uri="{FF2B5EF4-FFF2-40B4-BE49-F238E27FC236}">
                  <a16:creationId xmlns:a16="http://schemas.microsoft.com/office/drawing/2014/main" id="{3749B484-B143-40F7-896A-A20650EE47D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6">
              <a:extLst>
                <a:ext uri="{FF2B5EF4-FFF2-40B4-BE49-F238E27FC236}">
                  <a16:creationId xmlns:a16="http://schemas.microsoft.com/office/drawing/2014/main" id="{D5ECC4BD-4D67-4CD5-9118-C8F95255E0F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7">
              <a:extLst>
                <a:ext uri="{FF2B5EF4-FFF2-40B4-BE49-F238E27FC236}">
                  <a16:creationId xmlns:a16="http://schemas.microsoft.com/office/drawing/2014/main" id="{DFCF04F1-C8A9-4F23-B565-9B70C6D740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8">
              <a:extLst>
                <a:ext uri="{FF2B5EF4-FFF2-40B4-BE49-F238E27FC236}">
                  <a16:creationId xmlns:a16="http://schemas.microsoft.com/office/drawing/2014/main" id="{9964E85D-E8AC-4D3F-A3BC-E4D8DE608D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9">
              <a:extLst>
                <a:ext uri="{FF2B5EF4-FFF2-40B4-BE49-F238E27FC236}">
                  <a16:creationId xmlns:a16="http://schemas.microsoft.com/office/drawing/2014/main" id="{8FE670F7-87AE-49F1-AFCF-646DC0B69B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0">
              <a:extLst>
                <a:ext uri="{FF2B5EF4-FFF2-40B4-BE49-F238E27FC236}">
                  <a16:creationId xmlns:a16="http://schemas.microsoft.com/office/drawing/2014/main" id="{2D394406-F17F-478D-9811-F133F316305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1">
              <a:extLst>
                <a:ext uri="{FF2B5EF4-FFF2-40B4-BE49-F238E27FC236}">
                  <a16:creationId xmlns:a16="http://schemas.microsoft.com/office/drawing/2014/main" id="{C929B1C0-F6D9-45BC-B41C-5BEBE9AD60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2">
              <a:extLst>
                <a:ext uri="{FF2B5EF4-FFF2-40B4-BE49-F238E27FC236}">
                  <a16:creationId xmlns:a16="http://schemas.microsoft.com/office/drawing/2014/main" id="{8CBC2023-5C0F-470C-A494-448A3088CE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3">
              <a:extLst>
                <a:ext uri="{FF2B5EF4-FFF2-40B4-BE49-F238E27FC236}">
                  <a16:creationId xmlns:a16="http://schemas.microsoft.com/office/drawing/2014/main" id="{F753F948-20A5-448F-A91B-30C3FA8748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14">
              <a:extLst>
                <a:ext uri="{FF2B5EF4-FFF2-40B4-BE49-F238E27FC236}">
                  <a16:creationId xmlns:a16="http://schemas.microsoft.com/office/drawing/2014/main" id="{187C515D-FEE4-4EAD-A758-C09FC88980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15">
              <a:extLst>
                <a:ext uri="{FF2B5EF4-FFF2-40B4-BE49-F238E27FC236}">
                  <a16:creationId xmlns:a16="http://schemas.microsoft.com/office/drawing/2014/main" id="{55F8581B-27B7-42AB-B33F-69023D3B1CA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16">
              <a:extLst>
                <a:ext uri="{FF2B5EF4-FFF2-40B4-BE49-F238E27FC236}">
                  <a16:creationId xmlns:a16="http://schemas.microsoft.com/office/drawing/2014/main" id="{CBC2EB4A-D3CD-4347-AE09-347B7B10EF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17">
              <a:extLst>
                <a:ext uri="{FF2B5EF4-FFF2-40B4-BE49-F238E27FC236}">
                  <a16:creationId xmlns:a16="http://schemas.microsoft.com/office/drawing/2014/main" id="{C35E0B18-828E-4F07-BC14-5B6EB8C283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18">
              <a:extLst>
                <a:ext uri="{FF2B5EF4-FFF2-40B4-BE49-F238E27FC236}">
                  <a16:creationId xmlns:a16="http://schemas.microsoft.com/office/drawing/2014/main" id="{D972FA4F-64D2-4E34-B234-7B2C363C4F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19">
              <a:extLst>
                <a:ext uri="{FF2B5EF4-FFF2-40B4-BE49-F238E27FC236}">
                  <a16:creationId xmlns:a16="http://schemas.microsoft.com/office/drawing/2014/main" id="{430AC742-FB30-4DCC-A9AC-92D107A34C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20">
              <a:extLst>
                <a:ext uri="{FF2B5EF4-FFF2-40B4-BE49-F238E27FC236}">
                  <a16:creationId xmlns:a16="http://schemas.microsoft.com/office/drawing/2014/main" id="{C991F4A4-6C1A-486C-80A9-B653BC0ED0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21">
              <a:extLst>
                <a:ext uri="{FF2B5EF4-FFF2-40B4-BE49-F238E27FC236}">
                  <a16:creationId xmlns:a16="http://schemas.microsoft.com/office/drawing/2014/main" id="{34F60AAA-3D77-4751-9A2C-27A680142AF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Freeform 22">
              <a:extLst>
                <a:ext uri="{FF2B5EF4-FFF2-40B4-BE49-F238E27FC236}">
                  <a16:creationId xmlns:a16="http://schemas.microsoft.com/office/drawing/2014/main" id="{71A93347-D2EA-43A7-92CB-3BC1C8F43D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Freeform 23">
              <a:extLst>
                <a:ext uri="{FF2B5EF4-FFF2-40B4-BE49-F238E27FC236}">
                  <a16:creationId xmlns:a16="http://schemas.microsoft.com/office/drawing/2014/main" id="{A99EB955-34CE-4879-BB3E-19C017967A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a:extLst>
              <a:ext uri="{FF2B5EF4-FFF2-40B4-BE49-F238E27FC236}">
                <a16:creationId xmlns:a16="http://schemas.microsoft.com/office/drawing/2014/main" id="{9EBD34E3-811C-4562-A3F1-20FA75FBAD49}"/>
              </a:ext>
            </a:extLst>
          </p:cNvPr>
          <p:cNvPicPr>
            <a:picLocks noChangeAspect="1"/>
          </p:cNvPicPr>
          <p:nvPr/>
        </p:nvPicPr>
        <p:blipFill rotWithShape="1">
          <a:blip r:embed="rId4"/>
          <a:srcRect t="15728" r="-1" b="-1"/>
          <a:stretch/>
        </p:blipFill>
        <p:spPr>
          <a:xfrm>
            <a:off x="20" y="227"/>
            <a:ext cx="12191675" cy="6858000"/>
          </a:xfrm>
          <a:prstGeom prst="rect">
            <a:avLst/>
          </a:prstGeom>
        </p:spPr>
      </p:pic>
      <p:grpSp>
        <p:nvGrpSpPr>
          <p:cNvPr id="65" name="Group 64">
            <a:extLst>
              <a:ext uri="{FF2B5EF4-FFF2-40B4-BE49-F238E27FC236}">
                <a16:creationId xmlns:a16="http://schemas.microsoft.com/office/drawing/2014/main" id="{99502C85-D694-4534-81D2-BE2E526122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833747" y="1186483"/>
            <a:ext cx="4510627" cy="4477933"/>
            <a:chOff x="3833747" y="1186483"/>
            <a:chExt cx="4510627" cy="4477933"/>
          </a:xfrm>
        </p:grpSpPr>
        <p:sp>
          <p:nvSpPr>
            <p:cNvPr id="66" name="Rectangle 65">
              <a:extLst>
                <a:ext uri="{FF2B5EF4-FFF2-40B4-BE49-F238E27FC236}">
                  <a16:creationId xmlns:a16="http://schemas.microsoft.com/office/drawing/2014/main" id="{070D54E8-5694-4275-AC73-041D919D5C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37681" y="1186483"/>
              <a:ext cx="4506693" cy="716184"/>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Isosceles Triangle 39">
              <a:extLst>
                <a:ext uri="{FF2B5EF4-FFF2-40B4-BE49-F238E27FC236}">
                  <a16:creationId xmlns:a16="http://schemas.microsoft.com/office/drawing/2014/main" id="{085E5B83-AB95-4571-B7AE-841A0D5F9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E63AAECE-705E-4B7A-B758-B9CEB30C1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33747" y="1991156"/>
              <a:ext cx="4510180" cy="3322196"/>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ctrTitle"/>
          </p:nvPr>
        </p:nvSpPr>
        <p:spPr>
          <a:xfrm>
            <a:off x="3916043" y="2075504"/>
            <a:ext cx="4345588" cy="2042725"/>
          </a:xfrm>
        </p:spPr>
        <p:txBody>
          <a:bodyPr>
            <a:normAutofit/>
          </a:bodyPr>
          <a:lstStyle/>
          <a:p>
            <a:r>
              <a:rPr lang="en-US" dirty="0">
                <a:cs typeface="Calibri Light"/>
              </a:rPr>
              <a:t>Why Choose GCSE Music?</a:t>
            </a:r>
            <a:endParaRPr lang="en-US" dirty="0"/>
          </a:p>
        </p:txBody>
      </p:sp>
      <p:sp>
        <p:nvSpPr>
          <p:cNvPr id="3" name="Subtitle 2"/>
          <p:cNvSpPr>
            <a:spLocks noGrp="1"/>
          </p:cNvSpPr>
          <p:nvPr>
            <p:ph type="subTitle" idx="1"/>
          </p:nvPr>
        </p:nvSpPr>
        <p:spPr>
          <a:xfrm>
            <a:off x="3916043" y="4202728"/>
            <a:ext cx="4345588" cy="1026125"/>
          </a:xfrm>
        </p:spPr>
        <p:txBody>
          <a:bodyPr vert="horz" lIns="91440" tIns="45720" rIns="91440" bIns="45720" rtlCol="0">
            <a:normAutofit/>
          </a:bodyPr>
          <a:lstStyle/>
          <a:p>
            <a:pPr>
              <a:lnSpc>
                <a:spcPct val="90000"/>
              </a:lnSpc>
            </a:pPr>
            <a:r>
              <a:rPr lang="en-US" dirty="0"/>
              <a:t>What do we study?</a:t>
            </a:r>
          </a:p>
          <a:p>
            <a:pPr>
              <a:lnSpc>
                <a:spcPct val="90000"/>
              </a:lnSpc>
            </a:pPr>
            <a:r>
              <a:rPr lang="en-US" dirty="0"/>
              <a:t>Personal attributes  &amp; How can it help me?</a:t>
            </a: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95519700"/>
      </p:ext>
    </p:extLst>
  </p:cSld>
  <p:clrMapOvr>
    <a:masterClrMapping/>
  </p:clrMapOvr>
  <mc:AlternateContent xmlns:mc="http://schemas.openxmlformats.org/markup-compatibility/2006" xmlns:p14="http://schemas.microsoft.com/office/powerpoint/2010/main">
    <mc:Choice Requires="p14">
      <p:transition spd="slow" p14:dur="2000" advTm="50212"/>
    </mc:Choice>
    <mc:Fallback xmlns="">
      <p:transition spd="slow" advTm="50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12">
            <a:extLst>
              <a:ext uri="{FF2B5EF4-FFF2-40B4-BE49-F238E27FC236}">
                <a16:creationId xmlns:a16="http://schemas.microsoft.com/office/drawing/2014/main" id="{48CAE4AE-A9DF-45AF-9A9C-1712BC634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14">
            <a:extLst>
              <a:ext uri="{FF2B5EF4-FFF2-40B4-BE49-F238E27FC236}">
                <a16:creationId xmlns:a16="http://schemas.microsoft.com/office/drawing/2014/main" id="{6C272060-BC98-4C91-A58F-4DFEC566CF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6" name="Freeform 5">
              <a:extLst>
                <a:ext uri="{FF2B5EF4-FFF2-40B4-BE49-F238E27FC236}">
                  <a16:creationId xmlns:a16="http://schemas.microsoft.com/office/drawing/2014/main" id="{8BA2DCB9-0DC0-4109-B2A2-56896E35E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6">
              <a:extLst>
                <a:ext uri="{FF2B5EF4-FFF2-40B4-BE49-F238E27FC236}">
                  <a16:creationId xmlns:a16="http://schemas.microsoft.com/office/drawing/2014/main" id="{64A33555-1142-4AD7-8084-1A99422A11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7">
              <a:extLst>
                <a:ext uri="{FF2B5EF4-FFF2-40B4-BE49-F238E27FC236}">
                  <a16:creationId xmlns:a16="http://schemas.microsoft.com/office/drawing/2014/main" id="{BC6E4081-1A88-453E-8CCF-B97B0CE20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8">
              <a:extLst>
                <a:ext uri="{FF2B5EF4-FFF2-40B4-BE49-F238E27FC236}">
                  <a16:creationId xmlns:a16="http://schemas.microsoft.com/office/drawing/2014/main" id="{5B7E0935-6EE8-4C61-AED5-09B9A2A99A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9">
              <a:extLst>
                <a:ext uri="{FF2B5EF4-FFF2-40B4-BE49-F238E27FC236}">
                  <a16:creationId xmlns:a16="http://schemas.microsoft.com/office/drawing/2014/main" id="{EB962BD6-C878-48FF-A75E-DCC7BDA3C3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0">
              <a:extLst>
                <a:ext uri="{FF2B5EF4-FFF2-40B4-BE49-F238E27FC236}">
                  <a16:creationId xmlns:a16="http://schemas.microsoft.com/office/drawing/2014/main" id="{CABF3786-BDE1-4FE5-9967-F6B6131A2C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1">
              <a:extLst>
                <a:ext uri="{FF2B5EF4-FFF2-40B4-BE49-F238E27FC236}">
                  <a16:creationId xmlns:a16="http://schemas.microsoft.com/office/drawing/2014/main" id="{4969707A-C75E-4F7F-A5C2-2991C6547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2">
              <a:extLst>
                <a:ext uri="{FF2B5EF4-FFF2-40B4-BE49-F238E27FC236}">
                  <a16:creationId xmlns:a16="http://schemas.microsoft.com/office/drawing/2014/main" id="{0E293989-8389-48CD-85D3-CAEFD5E963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3">
              <a:extLst>
                <a:ext uri="{FF2B5EF4-FFF2-40B4-BE49-F238E27FC236}">
                  <a16:creationId xmlns:a16="http://schemas.microsoft.com/office/drawing/2014/main" id="{8DCF1E8B-9247-45E2-8641-90DA9F7D52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4">
              <a:extLst>
                <a:ext uri="{FF2B5EF4-FFF2-40B4-BE49-F238E27FC236}">
                  <a16:creationId xmlns:a16="http://schemas.microsoft.com/office/drawing/2014/main" id="{48DF418F-91AD-4E55-AF3B-F28FF45961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5">
              <a:extLst>
                <a:ext uri="{FF2B5EF4-FFF2-40B4-BE49-F238E27FC236}">
                  <a16:creationId xmlns:a16="http://schemas.microsoft.com/office/drawing/2014/main" id="{EDBF35BD-D1DA-49B1-AE30-289189DACD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6">
              <a:extLst>
                <a:ext uri="{FF2B5EF4-FFF2-40B4-BE49-F238E27FC236}">
                  <a16:creationId xmlns:a16="http://schemas.microsoft.com/office/drawing/2014/main" id="{69198BEC-A3B6-4562-AB0F-3E7760026C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7">
              <a:extLst>
                <a:ext uri="{FF2B5EF4-FFF2-40B4-BE49-F238E27FC236}">
                  <a16:creationId xmlns:a16="http://schemas.microsoft.com/office/drawing/2014/main" id="{9AB30D45-77AB-4323-83A2-1A637D07D5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8">
              <a:extLst>
                <a:ext uri="{FF2B5EF4-FFF2-40B4-BE49-F238E27FC236}">
                  <a16:creationId xmlns:a16="http://schemas.microsoft.com/office/drawing/2014/main" id="{D1AD137E-7B63-434C-9D0D-5A64BB496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19">
              <a:extLst>
                <a:ext uri="{FF2B5EF4-FFF2-40B4-BE49-F238E27FC236}">
                  <a16:creationId xmlns:a16="http://schemas.microsoft.com/office/drawing/2014/main" id="{8B32BE2D-36DC-4BD0-952E-8FE32A70DB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0">
              <a:extLst>
                <a:ext uri="{FF2B5EF4-FFF2-40B4-BE49-F238E27FC236}">
                  <a16:creationId xmlns:a16="http://schemas.microsoft.com/office/drawing/2014/main" id="{930295E0-AD01-4DB0-9829-AD91BED608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1">
              <a:extLst>
                <a:ext uri="{FF2B5EF4-FFF2-40B4-BE49-F238E27FC236}">
                  <a16:creationId xmlns:a16="http://schemas.microsoft.com/office/drawing/2014/main" id="{29807E74-6BFD-4EA7-B3F3-92C0728A7D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2">
              <a:extLst>
                <a:ext uri="{FF2B5EF4-FFF2-40B4-BE49-F238E27FC236}">
                  <a16:creationId xmlns:a16="http://schemas.microsoft.com/office/drawing/2014/main" id="{C9EDBF49-4B87-4B6F-BEE6-DDC4A63CE6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3">
              <a:extLst>
                <a:ext uri="{FF2B5EF4-FFF2-40B4-BE49-F238E27FC236}">
                  <a16:creationId xmlns:a16="http://schemas.microsoft.com/office/drawing/2014/main" id="{7738C468-1405-4ED9-8392-F93FA995EE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24">
              <a:extLst>
                <a:ext uri="{FF2B5EF4-FFF2-40B4-BE49-F238E27FC236}">
                  <a16:creationId xmlns:a16="http://schemas.microsoft.com/office/drawing/2014/main" id="{F16402CF-F511-450A-8584-8C8A5B7E9D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25">
              <a:extLst>
                <a:ext uri="{FF2B5EF4-FFF2-40B4-BE49-F238E27FC236}">
                  <a16:creationId xmlns:a16="http://schemas.microsoft.com/office/drawing/2014/main" id="{85E5B49A-CFC2-4019-9BA6-528095F788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2BA504A5-DF38-4517-89EB-7675FBDEFC4D}"/>
              </a:ext>
            </a:extLst>
          </p:cNvPr>
          <p:cNvSpPr>
            <a:spLocks noGrp="1"/>
          </p:cNvSpPr>
          <p:nvPr>
            <p:ph type="title"/>
          </p:nvPr>
        </p:nvSpPr>
        <p:spPr>
          <a:xfrm>
            <a:off x="7269686" y="795527"/>
            <a:ext cx="4123738" cy="1433323"/>
          </a:xfrm>
        </p:spPr>
        <p:txBody>
          <a:bodyPr>
            <a:normAutofit/>
          </a:bodyPr>
          <a:lstStyle/>
          <a:p>
            <a:pPr algn="l"/>
            <a:r>
              <a:rPr lang="en-US" sz="3200">
                <a:solidFill>
                  <a:schemeClr val="tx2"/>
                </a:solidFill>
              </a:rPr>
              <a:t>What do we Study</a:t>
            </a:r>
          </a:p>
        </p:txBody>
      </p:sp>
      <p:sp>
        <p:nvSpPr>
          <p:cNvPr id="38" name="Rectangle 37">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720" y="795527"/>
            <a:ext cx="5970638" cy="5248847"/>
          </a:xfrm>
          <a:prstGeom prst="rect">
            <a:avLst/>
          </a:prstGeom>
          <a:solidFill>
            <a:schemeClr val="bg1"/>
          </a:solidFill>
          <a:ln w="19050">
            <a:solidFill>
              <a:srgbClr val="EABD8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a:extLst>
              <a:ext uri="{FF2B5EF4-FFF2-40B4-BE49-F238E27FC236}">
                <a16:creationId xmlns:a16="http://schemas.microsoft.com/office/drawing/2014/main" id="{E23C969A-94D7-49DE-A4ED-D6332939DBF4}"/>
              </a:ext>
            </a:extLst>
          </p:cNvPr>
          <p:cNvPicPr>
            <a:picLocks noChangeAspect="1"/>
          </p:cNvPicPr>
          <p:nvPr/>
        </p:nvPicPr>
        <p:blipFill rotWithShape="1">
          <a:blip r:embed="rId4"/>
          <a:srcRect l="2086" r="21362"/>
          <a:stretch/>
        </p:blipFill>
        <p:spPr>
          <a:xfrm>
            <a:off x="972115" y="960214"/>
            <a:ext cx="5641848" cy="4919472"/>
          </a:xfrm>
          <a:prstGeom prst="rect">
            <a:avLst/>
          </a:prstGeom>
          <a:ln w="12700">
            <a:noFill/>
          </a:ln>
        </p:spPr>
      </p:pic>
      <p:sp>
        <p:nvSpPr>
          <p:cNvPr id="3" name="Content Placeholder 2">
            <a:extLst>
              <a:ext uri="{FF2B5EF4-FFF2-40B4-BE49-F238E27FC236}">
                <a16:creationId xmlns:a16="http://schemas.microsoft.com/office/drawing/2014/main" id="{EE696C44-51A1-4A95-807C-573AF2ABC2E2}"/>
              </a:ext>
            </a:extLst>
          </p:cNvPr>
          <p:cNvSpPr>
            <a:spLocks noGrp="1"/>
          </p:cNvSpPr>
          <p:nvPr>
            <p:ph idx="1"/>
          </p:nvPr>
        </p:nvSpPr>
        <p:spPr>
          <a:xfrm>
            <a:off x="7293817" y="2338388"/>
            <a:ext cx="4099607" cy="3678237"/>
          </a:xfrm>
        </p:spPr>
        <p:txBody>
          <a:bodyPr vert="horz" lIns="91440" tIns="45720" rIns="91440" bIns="45720" rtlCol="0">
            <a:normAutofit/>
          </a:bodyPr>
          <a:lstStyle/>
          <a:p>
            <a:pPr>
              <a:lnSpc>
                <a:spcPct val="110000"/>
              </a:lnSpc>
              <a:buClr>
                <a:srgbClr val="EABD84"/>
              </a:buClr>
            </a:pPr>
            <a:r>
              <a:rPr lang="en-US" sz="1500" dirty="0"/>
              <a:t>The course covers a range of skills including:</a:t>
            </a:r>
          </a:p>
          <a:p>
            <a:pPr>
              <a:lnSpc>
                <a:spcPct val="110000"/>
              </a:lnSpc>
              <a:buClr>
                <a:srgbClr val="EABD84"/>
              </a:buClr>
            </a:pPr>
            <a:r>
              <a:rPr lang="en-US" sz="1500" dirty="0"/>
              <a:t>Performing: as a soloist and as part of an ensemble (30%)</a:t>
            </a:r>
          </a:p>
          <a:p>
            <a:pPr>
              <a:lnSpc>
                <a:spcPct val="110000"/>
              </a:lnSpc>
              <a:buClr>
                <a:srgbClr val="EABD84"/>
              </a:buClr>
            </a:pPr>
            <a:r>
              <a:rPr lang="en-US" sz="1500" dirty="0"/>
              <a:t>Composing: this might be to a particular brief or in a particular style but will enable the student to explore their creativity and musical style(30%)</a:t>
            </a:r>
          </a:p>
          <a:p>
            <a:pPr>
              <a:lnSpc>
                <a:spcPct val="110000"/>
              </a:lnSpc>
              <a:buClr>
                <a:srgbClr val="EABD84"/>
              </a:buClr>
            </a:pPr>
            <a:r>
              <a:rPr lang="en-US" sz="1500" dirty="0"/>
              <a:t>Listening: the ability to critically appreciate and respond to music as well as </a:t>
            </a:r>
            <a:r>
              <a:rPr lang="en-US" sz="1500" dirty="0" err="1"/>
              <a:t>analyse</a:t>
            </a:r>
            <a:r>
              <a:rPr lang="en-US" sz="1500" dirty="0"/>
              <a:t> its structure and </a:t>
            </a:r>
            <a:r>
              <a:rPr lang="en-US" sz="1500" dirty="0" err="1"/>
              <a:t>recognise</a:t>
            </a:r>
            <a:r>
              <a:rPr lang="en-US" sz="1500" dirty="0"/>
              <a:t> musical devices. (40%)</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16933225"/>
      </p:ext>
    </p:extLst>
  </p:cSld>
  <p:clrMapOvr>
    <a:masterClrMapping/>
  </p:clrMapOvr>
  <mc:AlternateContent xmlns:mc="http://schemas.openxmlformats.org/markup-compatibility/2006" xmlns:p14="http://schemas.microsoft.com/office/powerpoint/2010/main">
    <mc:Choice Requires="p14">
      <p:transition spd="slow" p14:dur="2000" advTm="119888"/>
    </mc:Choice>
    <mc:Fallback xmlns="">
      <p:transition spd="slow" advTm="119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84DB7353-7D7A-431B-A5B6-A3845E6F2B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65" name="Freeform 5">
              <a:extLst>
                <a:ext uri="{FF2B5EF4-FFF2-40B4-BE49-F238E27FC236}">
                  <a16:creationId xmlns:a16="http://schemas.microsoft.com/office/drawing/2014/main" id="{9E8D15D6-6183-4BE1-A315-C7EC9C1A5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6" name="Freeform 6">
              <a:extLst>
                <a:ext uri="{FF2B5EF4-FFF2-40B4-BE49-F238E27FC236}">
                  <a16:creationId xmlns:a16="http://schemas.microsoft.com/office/drawing/2014/main" id="{82A253FA-4E60-4B4D-94B0-93ECFCF309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7" name="Freeform 7">
              <a:extLst>
                <a:ext uri="{FF2B5EF4-FFF2-40B4-BE49-F238E27FC236}">
                  <a16:creationId xmlns:a16="http://schemas.microsoft.com/office/drawing/2014/main" id="{E1B39AD1-11BD-457B-822C-A873607F41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68" name="Freeform 8">
              <a:extLst>
                <a:ext uri="{FF2B5EF4-FFF2-40B4-BE49-F238E27FC236}">
                  <a16:creationId xmlns:a16="http://schemas.microsoft.com/office/drawing/2014/main" id="{CC286005-78D5-4BE4-AA8B-75CDC07E78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9" name="Freeform 9">
              <a:extLst>
                <a:ext uri="{FF2B5EF4-FFF2-40B4-BE49-F238E27FC236}">
                  <a16:creationId xmlns:a16="http://schemas.microsoft.com/office/drawing/2014/main" id="{09E4A22D-7E83-4F24-97FE-931A93CAC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0" name="Freeform 10">
              <a:extLst>
                <a:ext uri="{FF2B5EF4-FFF2-40B4-BE49-F238E27FC236}">
                  <a16:creationId xmlns:a16="http://schemas.microsoft.com/office/drawing/2014/main" id="{4351E96B-8DD4-4D5E-A9F0-C47F5F3378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1" name="Freeform 11">
              <a:extLst>
                <a:ext uri="{FF2B5EF4-FFF2-40B4-BE49-F238E27FC236}">
                  <a16:creationId xmlns:a16="http://schemas.microsoft.com/office/drawing/2014/main" id="{BFF78610-2475-4756-9EC8-5DA7D8902D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2" name="Freeform 12">
              <a:extLst>
                <a:ext uri="{FF2B5EF4-FFF2-40B4-BE49-F238E27FC236}">
                  <a16:creationId xmlns:a16="http://schemas.microsoft.com/office/drawing/2014/main" id="{C7ACAE44-681D-4CBC-B2AB-E5131DF5A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3" name="Freeform 13">
              <a:extLst>
                <a:ext uri="{FF2B5EF4-FFF2-40B4-BE49-F238E27FC236}">
                  <a16:creationId xmlns:a16="http://schemas.microsoft.com/office/drawing/2014/main" id="{CA22E4A0-73AA-4722-9C16-F3AF9A33E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4" name="Freeform 14">
              <a:extLst>
                <a:ext uri="{FF2B5EF4-FFF2-40B4-BE49-F238E27FC236}">
                  <a16:creationId xmlns:a16="http://schemas.microsoft.com/office/drawing/2014/main" id="{BB36E626-EBEB-41C0-B224-8DB049DB4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5" name="Freeform 15">
              <a:extLst>
                <a:ext uri="{FF2B5EF4-FFF2-40B4-BE49-F238E27FC236}">
                  <a16:creationId xmlns:a16="http://schemas.microsoft.com/office/drawing/2014/main" id="{D603DEC5-BED4-4DB6-A253-F61CC36742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76" name="Freeform 16">
              <a:extLst>
                <a:ext uri="{FF2B5EF4-FFF2-40B4-BE49-F238E27FC236}">
                  <a16:creationId xmlns:a16="http://schemas.microsoft.com/office/drawing/2014/main" id="{86AE9DE6-CA9A-479B-A0FB-0E1BAC7A6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77" name="Freeform 17">
              <a:extLst>
                <a:ext uri="{FF2B5EF4-FFF2-40B4-BE49-F238E27FC236}">
                  <a16:creationId xmlns:a16="http://schemas.microsoft.com/office/drawing/2014/main" id="{16CB8DC8-E75F-4574-A290-AAB7031BE8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18">
              <a:extLst>
                <a:ext uri="{FF2B5EF4-FFF2-40B4-BE49-F238E27FC236}">
                  <a16:creationId xmlns:a16="http://schemas.microsoft.com/office/drawing/2014/main" id="{1CA657E1-3A52-4C23-AA47-EBB2D5C414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19">
              <a:extLst>
                <a:ext uri="{FF2B5EF4-FFF2-40B4-BE49-F238E27FC236}">
                  <a16:creationId xmlns:a16="http://schemas.microsoft.com/office/drawing/2014/main" id="{ED4F701B-2A93-464F-A673-54EED5C4C4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20">
              <a:extLst>
                <a:ext uri="{FF2B5EF4-FFF2-40B4-BE49-F238E27FC236}">
                  <a16:creationId xmlns:a16="http://schemas.microsoft.com/office/drawing/2014/main" id="{9977C34F-F6C9-4749-B201-7B928802D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21">
              <a:extLst>
                <a:ext uri="{FF2B5EF4-FFF2-40B4-BE49-F238E27FC236}">
                  <a16:creationId xmlns:a16="http://schemas.microsoft.com/office/drawing/2014/main" id="{3A913E6B-DBE9-4291-A34C-36069ECB8E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22">
              <a:extLst>
                <a:ext uri="{FF2B5EF4-FFF2-40B4-BE49-F238E27FC236}">
                  <a16:creationId xmlns:a16="http://schemas.microsoft.com/office/drawing/2014/main" id="{7D415C04-AB5C-4B76-9E49-EEBAEE64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23">
              <a:extLst>
                <a:ext uri="{FF2B5EF4-FFF2-40B4-BE49-F238E27FC236}">
                  <a16:creationId xmlns:a16="http://schemas.microsoft.com/office/drawing/2014/main" id="{151FDC11-E872-4EAE-A597-822F9FE17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85" name="Group 84">
            <a:extLst>
              <a:ext uri="{FF2B5EF4-FFF2-40B4-BE49-F238E27FC236}">
                <a16:creationId xmlns:a16="http://schemas.microsoft.com/office/drawing/2014/main" id="{1B24766B-81CA-44C7-BF11-77A12BA424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86" name="Rectangle 85">
              <a:extLst>
                <a:ext uri="{FF2B5EF4-FFF2-40B4-BE49-F238E27FC236}">
                  <a16:creationId xmlns:a16="http://schemas.microsoft.com/office/drawing/2014/main" id="{1A2F9962-DEB8-461C-8B4C-C0ED0D8A7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 name="Isosceles Triangle 86">
              <a:extLst>
                <a:ext uri="{FF2B5EF4-FFF2-40B4-BE49-F238E27FC236}">
                  <a16:creationId xmlns:a16="http://schemas.microsoft.com/office/drawing/2014/main" id="{C0672E08-EB09-4B8E-8522-24BBC2CFF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 name="Rectangle 87">
              <a:extLst>
                <a:ext uri="{FF2B5EF4-FFF2-40B4-BE49-F238E27FC236}">
                  <a16:creationId xmlns:a16="http://schemas.microsoft.com/office/drawing/2014/main" id="{3447AB64-F3EC-4A1F-BFD4-F0F9DB3DAD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90" name="Rectangle 89">
            <a:extLst>
              <a:ext uri="{FF2B5EF4-FFF2-40B4-BE49-F238E27FC236}">
                <a16:creationId xmlns:a16="http://schemas.microsoft.com/office/drawing/2014/main" id="{62704ED4-17AD-4155-82BF-349125232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9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91">
            <a:extLst>
              <a:ext uri="{FF2B5EF4-FFF2-40B4-BE49-F238E27FC236}">
                <a16:creationId xmlns:a16="http://schemas.microsoft.com/office/drawing/2014/main" id="{94030ADA-F758-4871-82A9-A900D3A1C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93" name="Freeform 5">
              <a:extLst>
                <a:ext uri="{FF2B5EF4-FFF2-40B4-BE49-F238E27FC236}">
                  <a16:creationId xmlns:a16="http://schemas.microsoft.com/office/drawing/2014/main" id="{C03A5D77-B569-4446-A13F-5F2B66B89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6">
              <a:extLst>
                <a:ext uri="{FF2B5EF4-FFF2-40B4-BE49-F238E27FC236}">
                  <a16:creationId xmlns:a16="http://schemas.microsoft.com/office/drawing/2014/main" id="{1910AFDB-600F-419E-B8A2-C910C91CC1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7">
              <a:extLst>
                <a:ext uri="{FF2B5EF4-FFF2-40B4-BE49-F238E27FC236}">
                  <a16:creationId xmlns:a16="http://schemas.microsoft.com/office/drawing/2014/main" id="{8BA9642D-E707-4E5C-AD56-5B4201F77F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8">
              <a:extLst>
                <a:ext uri="{FF2B5EF4-FFF2-40B4-BE49-F238E27FC236}">
                  <a16:creationId xmlns:a16="http://schemas.microsoft.com/office/drawing/2014/main" id="{6BE43368-BE27-4B0F-996B-F8020ECC8F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9">
              <a:extLst>
                <a:ext uri="{FF2B5EF4-FFF2-40B4-BE49-F238E27FC236}">
                  <a16:creationId xmlns:a16="http://schemas.microsoft.com/office/drawing/2014/main" id="{1C2AFC90-DCD5-4CC4-B572-09469E8927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0">
              <a:extLst>
                <a:ext uri="{FF2B5EF4-FFF2-40B4-BE49-F238E27FC236}">
                  <a16:creationId xmlns:a16="http://schemas.microsoft.com/office/drawing/2014/main" id="{EEC73C1F-7C9B-41BF-A454-152B90AF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11">
              <a:extLst>
                <a:ext uri="{FF2B5EF4-FFF2-40B4-BE49-F238E27FC236}">
                  <a16:creationId xmlns:a16="http://schemas.microsoft.com/office/drawing/2014/main" id="{B9387A9D-115C-4CC5-9107-97827EFF8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12">
              <a:extLst>
                <a:ext uri="{FF2B5EF4-FFF2-40B4-BE49-F238E27FC236}">
                  <a16:creationId xmlns:a16="http://schemas.microsoft.com/office/drawing/2014/main" id="{69CF2257-1227-45F2-8310-EF03857E0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13">
              <a:extLst>
                <a:ext uri="{FF2B5EF4-FFF2-40B4-BE49-F238E27FC236}">
                  <a16:creationId xmlns:a16="http://schemas.microsoft.com/office/drawing/2014/main" id="{914D598B-12C8-4050-872B-AB3C4790A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2" name="Freeform 14">
              <a:extLst>
                <a:ext uri="{FF2B5EF4-FFF2-40B4-BE49-F238E27FC236}">
                  <a16:creationId xmlns:a16="http://schemas.microsoft.com/office/drawing/2014/main" id="{43441426-0436-4C62-93CB-7B2312119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3" name="Freeform 15">
              <a:extLst>
                <a:ext uri="{FF2B5EF4-FFF2-40B4-BE49-F238E27FC236}">
                  <a16:creationId xmlns:a16="http://schemas.microsoft.com/office/drawing/2014/main" id="{8174AF5F-E0DA-457B-9C6D-B6793C36AF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4" name="Freeform 16">
              <a:extLst>
                <a:ext uri="{FF2B5EF4-FFF2-40B4-BE49-F238E27FC236}">
                  <a16:creationId xmlns:a16="http://schemas.microsoft.com/office/drawing/2014/main" id="{40D36E6D-6BFF-4FB5-9EEB-3A36B79562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5" name="Freeform 17">
              <a:extLst>
                <a:ext uri="{FF2B5EF4-FFF2-40B4-BE49-F238E27FC236}">
                  <a16:creationId xmlns:a16="http://schemas.microsoft.com/office/drawing/2014/main" id="{5159A95D-574D-4341-8A5B-5EB05EF2CB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18">
              <a:extLst>
                <a:ext uri="{FF2B5EF4-FFF2-40B4-BE49-F238E27FC236}">
                  <a16:creationId xmlns:a16="http://schemas.microsoft.com/office/drawing/2014/main" id="{CC2519B6-9E4D-48AA-8E1D-413BEEEEE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19">
              <a:extLst>
                <a:ext uri="{FF2B5EF4-FFF2-40B4-BE49-F238E27FC236}">
                  <a16:creationId xmlns:a16="http://schemas.microsoft.com/office/drawing/2014/main" id="{91EFD00E-D9BB-4F8F-9652-1514A200A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8" name="Freeform 20">
              <a:extLst>
                <a:ext uri="{FF2B5EF4-FFF2-40B4-BE49-F238E27FC236}">
                  <a16:creationId xmlns:a16="http://schemas.microsoft.com/office/drawing/2014/main" id="{78EDA1A4-47D4-4C8C-94C1-20520CA08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9" name="Freeform 21">
              <a:extLst>
                <a:ext uri="{FF2B5EF4-FFF2-40B4-BE49-F238E27FC236}">
                  <a16:creationId xmlns:a16="http://schemas.microsoft.com/office/drawing/2014/main" id="{EF948F9B-2B64-4D46-B645-564490CD5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0" name="Freeform 22">
              <a:extLst>
                <a:ext uri="{FF2B5EF4-FFF2-40B4-BE49-F238E27FC236}">
                  <a16:creationId xmlns:a16="http://schemas.microsoft.com/office/drawing/2014/main" id="{95BA89D9-B358-4064-A9B6-44592BB971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11" name="Freeform 23">
              <a:extLst>
                <a:ext uri="{FF2B5EF4-FFF2-40B4-BE49-F238E27FC236}">
                  <a16:creationId xmlns:a16="http://schemas.microsoft.com/office/drawing/2014/main" id="{B1D008F9-9A52-429E-9615-0BB796945B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113" name="Rectangle 112">
            <a:extLst>
              <a:ext uri="{FF2B5EF4-FFF2-40B4-BE49-F238E27FC236}">
                <a16:creationId xmlns:a16="http://schemas.microsoft.com/office/drawing/2014/main" id="{E4BAAF5C-577F-43DB-8ACD-EDAB5A54E6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tx2">
                  <a:alpha val="38000"/>
                </a:schemeClr>
              </a:gs>
              <a:gs pos="0">
                <a:schemeClr val="bg1">
                  <a:lumMod val="95000"/>
                  <a:alpha val="12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F92C4F-FA06-4182-A26A-CF3D36A6D1C4}"/>
              </a:ext>
            </a:extLst>
          </p:cNvPr>
          <p:cNvSpPr>
            <a:spLocks noGrp="1"/>
          </p:cNvSpPr>
          <p:nvPr>
            <p:ph type="title"/>
          </p:nvPr>
        </p:nvSpPr>
        <p:spPr>
          <a:xfrm>
            <a:off x="807721" y="760830"/>
            <a:ext cx="6884244" cy="5336340"/>
          </a:xfrm>
        </p:spPr>
        <p:txBody>
          <a:bodyPr vert="horz" lIns="228600" tIns="228600" rIns="228600" bIns="0" rtlCol="0" anchor="ctr">
            <a:normAutofit/>
          </a:bodyPr>
          <a:lstStyle/>
          <a:p>
            <a:pPr algn="r">
              <a:lnSpc>
                <a:spcPct val="80000"/>
              </a:lnSpc>
            </a:pPr>
            <a:r>
              <a:rPr lang="en-US" sz="3500">
                <a:solidFill>
                  <a:schemeClr val="tx1"/>
                </a:solidFill>
              </a:rPr>
              <a:t>Personal Attributes?</a:t>
            </a:r>
            <a:br>
              <a:rPr lang="en-US" sz="3500">
                <a:solidFill>
                  <a:schemeClr val="tx1"/>
                </a:solidFill>
              </a:rPr>
            </a:br>
            <a:br>
              <a:rPr lang="en-US" sz="3500">
                <a:solidFill>
                  <a:schemeClr val="tx1"/>
                </a:solidFill>
              </a:rPr>
            </a:br>
            <a:r>
              <a:rPr lang="en-US" sz="3500">
                <a:solidFill>
                  <a:schemeClr val="tx1"/>
                </a:solidFill>
              </a:rPr>
              <a:t>You do need to be able to sing or play an instrument.  If you do not already play you must be keen to learn one.  The department provides instrument/vocal lessons on a range of instruments which you must attend </a:t>
            </a:r>
            <a:br>
              <a:rPr lang="en-US" sz="3500">
                <a:solidFill>
                  <a:schemeClr val="tx1"/>
                </a:solidFill>
              </a:rPr>
            </a:br>
            <a:endParaRPr lang="en-US" sz="3500">
              <a:solidFill>
                <a:schemeClr val="tx1"/>
              </a:solidFill>
            </a:endParaRPr>
          </a:p>
        </p:txBody>
      </p:sp>
      <p:sp>
        <p:nvSpPr>
          <p:cNvPr id="115" name="Isosceles Triangle 114">
            <a:extLst>
              <a:ext uri="{FF2B5EF4-FFF2-40B4-BE49-F238E27FC236}">
                <a16:creationId xmlns:a16="http://schemas.microsoft.com/office/drawing/2014/main" id="{78B6E08A-861F-4A1A-BCF0-69429C5A2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025316" y="3342776"/>
            <a:ext cx="200040" cy="17244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46978146"/>
      </p:ext>
    </p:extLst>
  </p:cSld>
  <p:clrMapOvr>
    <a:masterClrMapping/>
  </p:clrMapOvr>
  <mc:AlternateContent xmlns:mc="http://schemas.openxmlformats.org/markup-compatibility/2006" xmlns:p14="http://schemas.microsoft.com/office/powerpoint/2010/main">
    <mc:Choice Requires="p14">
      <p:transition spd="slow" p14:dur="2000" advTm="82085"/>
    </mc:Choice>
    <mc:Fallback xmlns="">
      <p:transition spd="slow" advTm="82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5627FE-0AC5-4349-AC08-45A58BEC9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87AAF7B-2090-475D-9C3E-FDC03DD87A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F2DCEC33-4B31-44BC-99CB-9E4845DC4C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2" name="Freeform 6">
              <a:extLst>
                <a:ext uri="{FF2B5EF4-FFF2-40B4-BE49-F238E27FC236}">
                  <a16:creationId xmlns:a16="http://schemas.microsoft.com/office/drawing/2014/main" id="{204E0A10-D288-4B22-87A1-737B0A37D1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9A3E042E-4911-425A-84BB-04BF90D0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3A49226D-3129-4C5A-9641-3D03BEEA7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9CC3C315-B515-4DD8-AC22-9D8417B37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1A961828-F78F-4D56-A98E-037806C63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739D4F9D-3728-42C1-8302-452D51321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B4D9647E-354D-4CA8-B4A7-39172E5EA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A3EC74E0-5222-4ACC-BCEC-1AA189D3B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0AE72B4-084D-42E6-ABED-5FD4650D4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C9D1F5DD-8D50-4098-8D2B-10E284752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D48F3941-C3C7-4589-AA46-067F6BB2D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C16BBE9A-4BE3-4401-82C5-8041DB14E5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06180330-CCD3-4D14-A652-D60C28252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616C90F6-4133-43A5-B47C-7750FE28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D7C03F90-E828-4414-8A53-92069FFB6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6ADDE443-75AA-4F32-A2EE-272C4347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ACD281C1-1D59-453F-A33A-D83E39EB0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60217FAC-29FE-4D6B-9BB4-FF41AA756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0D3CC33A-6E36-4A72-9965-8E20FB05D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F128F04E-05CD-4035-A32B-6E9ABAB9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3" name="Rectangle 32">
            <a:extLst>
              <a:ext uri="{FF2B5EF4-FFF2-40B4-BE49-F238E27FC236}">
                <a16:creationId xmlns:a16="http://schemas.microsoft.com/office/drawing/2014/main" id="{BC2574CF-1D35-4994-87BD-5A3378E1A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78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EA7F62-68D3-4460-8221-4C5B8BE41E3E}"/>
              </a:ext>
            </a:extLst>
          </p:cNvPr>
          <p:cNvSpPr>
            <a:spLocks noGrp="1"/>
          </p:cNvSpPr>
          <p:nvPr>
            <p:ph type="title"/>
          </p:nvPr>
        </p:nvSpPr>
        <p:spPr>
          <a:xfrm>
            <a:off x="645459" y="960120"/>
            <a:ext cx="3865695" cy="4171278"/>
          </a:xfrm>
        </p:spPr>
        <p:txBody>
          <a:bodyPr>
            <a:normAutofit/>
          </a:bodyPr>
          <a:lstStyle/>
          <a:p>
            <a:pPr algn="r"/>
            <a:r>
              <a:rPr lang="en-US" sz="4400">
                <a:solidFill>
                  <a:schemeClr val="tx1"/>
                </a:solidFill>
                <a:cs typeface="Calibri Light"/>
              </a:rPr>
              <a:t>How will music help me in the future?</a:t>
            </a:r>
            <a:endParaRPr lang="en-US" sz="4400">
              <a:solidFill>
                <a:schemeClr val="tx1"/>
              </a:solidFill>
            </a:endParaRPr>
          </a:p>
        </p:txBody>
      </p:sp>
      <p:cxnSp>
        <p:nvCxnSpPr>
          <p:cNvPr id="35" name="Straight Connector 34">
            <a:extLst>
              <a:ext uri="{FF2B5EF4-FFF2-40B4-BE49-F238E27FC236}">
                <a16:creationId xmlns:a16="http://schemas.microsoft.com/office/drawing/2014/main" id="{68B6AB33-DFE6-4FE4-94FE-C9E25424AD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EC8D2D0-7FE5-4698-9D4D-8A03C8E9040A}"/>
              </a:ext>
            </a:extLst>
          </p:cNvPr>
          <p:cNvSpPr>
            <a:spLocks noGrp="1"/>
          </p:cNvSpPr>
          <p:nvPr>
            <p:ph idx="1"/>
          </p:nvPr>
        </p:nvSpPr>
        <p:spPr>
          <a:xfrm>
            <a:off x="4983164" y="960120"/>
            <a:ext cx="5511800" cy="4171278"/>
          </a:xfrm>
        </p:spPr>
        <p:txBody>
          <a:bodyPr>
            <a:normAutofit/>
          </a:bodyPr>
          <a:lstStyle/>
          <a:p>
            <a:pPr marL="0" indent="0">
              <a:buNone/>
            </a:pPr>
            <a:r>
              <a:rPr lang="en-US" dirty="0"/>
              <a:t>You may choose to continue with music, by studying A level or BTEC music.  But equally, you might want to study other subjects. Either way, choosing music at GCSE will have benefitted you because of its </a:t>
            </a:r>
            <a:r>
              <a:rPr lang="en-US"/>
              <a:t>many transferable skills.</a:t>
            </a:r>
            <a:endParaRPr lang="en-US" dirty="0"/>
          </a:p>
          <a:p>
            <a:pPr marL="0" indent="0">
              <a:buNone/>
            </a:pPr>
            <a:endParaRPr lang="en-US" dirty="0"/>
          </a:p>
          <a:p>
            <a:pPr marL="0" indent="0">
              <a:buNone/>
            </a:pPr>
            <a:r>
              <a:rPr lang="en-US" dirty="0"/>
              <a:t>GCSE Music will show employers you have a wide range of interests and skills, as well as demonstrating that you have shown dedication and commitment to learning a musical instrument and to studying music.</a:t>
            </a: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34443274"/>
      </p:ext>
    </p:extLst>
  </p:cSld>
  <p:clrMapOvr>
    <a:masterClrMapping/>
  </p:clrMapOvr>
  <mc:AlternateContent xmlns:mc="http://schemas.openxmlformats.org/markup-compatibility/2006" xmlns:p14="http://schemas.microsoft.com/office/powerpoint/2010/main">
    <mc:Choice Requires="p14">
      <p:transition spd="slow" p14:dur="2000" advTm="84323"/>
    </mc:Choice>
    <mc:Fallback xmlns="">
      <p:transition spd="slow" advTm="84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Finally</a:t>
            </a:r>
          </a:p>
        </p:txBody>
      </p:sp>
      <p:sp>
        <p:nvSpPr>
          <p:cNvPr id="4" name="Content Placeholder 3"/>
          <p:cNvSpPr>
            <a:spLocks noGrp="1"/>
          </p:cNvSpPr>
          <p:nvPr>
            <p:ph idx="1"/>
          </p:nvPr>
        </p:nvSpPr>
        <p:spPr/>
        <p:txBody>
          <a:bodyPr/>
          <a:lstStyle/>
          <a:p>
            <a:r>
              <a:rPr lang="en-US" dirty="0"/>
              <a:t>’If you want to keep your brain engaged throughout the aging process, listening to or playing music is a great tool.  It provides a total brain workout” Research has shown that listening to music can reduce anxiety, blood pressure, and pain, as well as improve sleep quality, mood, and mental alertness, and memory.</a:t>
            </a:r>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4172669"/>
      </p:ext>
    </p:extLst>
  </p:cSld>
  <p:clrMapOvr>
    <a:masterClrMapping/>
  </p:clrMapOvr>
  <mc:AlternateContent xmlns:mc="http://schemas.openxmlformats.org/markup-compatibility/2006" xmlns:p14="http://schemas.microsoft.com/office/powerpoint/2010/main">
    <mc:Choice Requires="p14">
      <p:transition spd="slow" p14:dur="2000" advTm="89305"/>
    </mc:Choice>
    <mc:Fallback xmlns="">
      <p:transition spd="slow" advTm="89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8607959"/>
      </p:ext>
    </p:extLst>
  </p:cSld>
  <p:clrMapOvr>
    <a:masterClrMapping/>
  </p:clrMapOvr>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113</TotalTime>
  <Words>305</Words>
  <Application>Microsoft Office PowerPoint</Application>
  <PresentationFormat>Widescreen</PresentationFormat>
  <Paragraphs>15</Paragraphs>
  <Slides>6</Slides>
  <Notes>0</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Calibri</vt:lpstr>
      <vt:lpstr>Calibri Light</vt:lpstr>
      <vt:lpstr>Rockwell</vt:lpstr>
      <vt:lpstr>Wingdings</vt:lpstr>
      <vt:lpstr>Atlas</vt:lpstr>
      <vt:lpstr>Why Choose GCSE Music?</vt:lpstr>
      <vt:lpstr>What do we Study</vt:lpstr>
      <vt:lpstr>Personal Attributes?  You do need to be able to sing or play an instrument.  If you do not already play you must be keen to learn one.  The department provides instrument/vocal lessons on a range of instruments which you must attend  </vt:lpstr>
      <vt:lpstr>How will music help me in the future?</vt:lpstr>
      <vt:lpstr>Finally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Dickson L</dc:creator>
  <cp:lastModifiedBy>Dickson L</cp:lastModifiedBy>
  <cp:revision>130</cp:revision>
  <dcterms:created xsi:type="dcterms:W3CDTF">2021-01-18T11:55:26Z</dcterms:created>
  <dcterms:modified xsi:type="dcterms:W3CDTF">2022-01-11T09:47:34Z</dcterms:modified>
</cp:coreProperties>
</file>